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6" r:id="rId5"/>
    <p:sldId id="263" r:id="rId6"/>
    <p:sldId id="275" r:id="rId7"/>
    <p:sldId id="267" r:id="rId8"/>
    <p:sldId id="276" r:id="rId9"/>
    <p:sldId id="264" r:id="rId10"/>
    <p:sldId id="273" r:id="rId11"/>
    <p:sldId id="278" r:id="rId12"/>
    <p:sldId id="279" r:id="rId13"/>
    <p:sldId id="280" r:id="rId14"/>
    <p:sldId id="27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44" autoAdjust="0"/>
    <p:restoredTop sz="94660"/>
  </p:normalViewPr>
  <p:slideViewPr>
    <p:cSldViewPr>
      <p:cViewPr>
        <p:scale>
          <a:sx n="64" d="100"/>
          <a:sy n="64" d="100"/>
        </p:scale>
        <p:origin x="-1492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genius.profiedu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319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Ассоциация ОДО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«Образовательный центр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Джениус</a:t>
            </a:r>
            <a:r>
              <a:rPr lang="ru-RU" sz="3200" b="1" i="1" dirty="0" smtClean="0">
                <a:solidFill>
                  <a:srgbClr val="FF0000"/>
                </a:solidFill>
              </a:rPr>
              <a:t>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2564904"/>
            <a:ext cx="4176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002060"/>
                </a:solidFill>
              </a:rPr>
              <a:t>Помогаем развиваться, постигать неизвестное, творить прекрасное.</a:t>
            </a:r>
            <a:endParaRPr lang="ru-RU" sz="26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303455"/>
            <a:ext cx="83198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400" b="1" dirty="0" smtClean="0"/>
              <a:t>Наши координаты: </a:t>
            </a: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Верх-Исетский</a:t>
            </a:r>
            <a:r>
              <a:rPr lang="ru-RU" sz="2400" b="1" dirty="0" smtClean="0">
                <a:solidFill>
                  <a:srgbClr val="FF0000"/>
                </a:solidFill>
              </a:rPr>
              <a:t> район: ул. </a:t>
            </a:r>
            <a:r>
              <a:rPr lang="ru-RU" sz="2400" b="1" dirty="0" err="1" smtClean="0">
                <a:solidFill>
                  <a:srgbClr val="FF0000"/>
                </a:solidFill>
              </a:rPr>
              <a:t>Крауля</a:t>
            </a:r>
            <a:r>
              <a:rPr lang="ru-RU" sz="2400" b="1" dirty="0" smtClean="0">
                <a:solidFill>
                  <a:srgbClr val="FF0000"/>
                </a:solidFill>
              </a:rPr>
              <a:t>, 91, </a:t>
            </a:r>
            <a:r>
              <a:rPr lang="ru-RU" sz="2400" b="1" dirty="0" err="1" smtClean="0">
                <a:solidFill>
                  <a:srgbClr val="FF0000"/>
                </a:solidFill>
              </a:rPr>
              <a:t>каб</a:t>
            </a:r>
            <a:r>
              <a:rPr lang="ru-RU" sz="2400" b="1" dirty="0" smtClean="0">
                <a:solidFill>
                  <a:srgbClr val="FF0000"/>
                </a:solidFill>
              </a:rPr>
              <a:t>. 303 (школа № 48)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Тел. </a:t>
            </a:r>
            <a:r>
              <a:rPr lang="ru-RU" sz="2400" b="1" dirty="0" smtClean="0">
                <a:solidFill>
                  <a:srgbClr val="FF0000"/>
                </a:solidFill>
              </a:rPr>
              <a:t>+7 950 19 33 762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Ольга Валерьевна</a:t>
            </a:r>
            <a:endParaRPr lang="ru-RU" sz="2400" b="1" dirty="0" smtClean="0"/>
          </a:p>
        </p:txBody>
      </p:sp>
      <p:pic>
        <p:nvPicPr>
          <p:cNvPr id="18434" name="Picture 2" descr="http://www.womanline.ru/userfiles/famil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Как проходят занятия?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578085" cy="257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4562084" cy="256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5928" y="2132856"/>
            <a:ext cx="4458072" cy="334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7166"/>
            <a:ext cx="8534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Дополнительная общеобразовательная </a:t>
            </a:r>
            <a:r>
              <a:rPr lang="ru-RU" sz="2800" b="1" dirty="0" err="1" smtClean="0">
                <a:solidFill>
                  <a:srgbClr val="FF0000"/>
                </a:solidFill>
              </a:rPr>
              <a:t>общеразвивающая</a:t>
            </a:r>
            <a:r>
              <a:rPr lang="ru-RU" sz="2800" b="1" dirty="0" smtClean="0">
                <a:solidFill>
                  <a:srgbClr val="FF0000"/>
                </a:solidFill>
              </a:rPr>
              <a:t> программа «</a:t>
            </a:r>
            <a:r>
              <a:rPr lang="en-US" sz="2800" b="1" dirty="0" smtClean="0">
                <a:solidFill>
                  <a:srgbClr val="FF0000"/>
                </a:solidFill>
              </a:rPr>
              <a:t>Scratch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направлена на развитие и обучение детей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r>
              <a:rPr lang="ru-RU" sz="2800" b="1" dirty="0" smtClean="0">
                <a:solidFill>
                  <a:srgbClr val="FF0000"/>
                </a:solidFill>
              </a:rPr>
              <a:t> лет.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214554"/>
            <a:ext cx="514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Оборудование</a:t>
            </a:r>
            <a:endParaRPr lang="en-US" sz="2400" b="1" dirty="0" smtClean="0"/>
          </a:p>
          <a:p>
            <a:r>
              <a:rPr lang="ru-RU" sz="2400" b="1" dirty="0" smtClean="0"/>
              <a:t>используемое для </a:t>
            </a:r>
            <a:endParaRPr lang="en-US" sz="2400" b="1" dirty="0" smtClean="0"/>
          </a:p>
          <a:p>
            <a:r>
              <a:rPr lang="ru-RU" sz="2400" b="1" dirty="0" smtClean="0"/>
              <a:t>реализации программы: </a:t>
            </a:r>
          </a:p>
          <a:p>
            <a:r>
              <a:rPr lang="ru-RU" sz="2400" b="1" dirty="0" smtClean="0"/>
              <a:t>Персональные компьютеры с ОС </a:t>
            </a:r>
            <a:r>
              <a:rPr lang="en-US" sz="2400" b="1" dirty="0" smtClean="0"/>
              <a:t>Windows </a:t>
            </a:r>
            <a:r>
              <a:rPr lang="ru-RU" sz="2400" b="1" dirty="0" smtClean="0"/>
              <a:t> 7, </a:t>
            </a:r>
            <a:r>
              <a:rPr lang="en-US" sz="2400" b="1" dirty="0" smtClean="0"/>
              <a:t>Windows </a:t>
            </a:r>
            <a:r>
              <a:rPr lang="ru-RU" sz="2400" b="1" dirty="0" smtClean="0"/>
              <a:t> 10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4643446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Срок освоения образовательной программы: 4 </a:t>
            </a:r>
            <a:r>
              <a:rPr lang="ru-RU" sz="2400" b="1" dirty="0" err="1" smtClean="0"/>
              <a:t>мес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16 академических часа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1 академический час в неделю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Стоимость  полного курса </a:t>
            </a:r>
            <a:r>
              <a:rPr lang="ru-RU" sz="2400" b="1" dirty="0" smtClean="0"/>
              <a:t>8 000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руб</a:t>
            </a:r>
            <a:endParaRPr lang="en-US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1"/>
            <a:ext cx="3786182" cy="252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7166"/>
            <a:ext cx="8534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Дополнительная общеобразовательная </a:t>
            </a:r>
            <a:r>
              <a:rPr lang="ru-RU" sz="2800" b="1" dirty="0" err="1" smtClean="0">
                <a:solidFill>
                  <a:srgbClr val="FF0000"/>
                </a:solidFill>
              </a:rPr>
              <a:t>общеразвивающая</a:t>
            </a:r>
            <a:r>
              <a:rPr lang="ru-RU" sz="2800" b="1" dirty="0" smtClean="0">
                <a:solidFill>
                  <a:srgbClr val="FF0000"/>
                </a:solidFill>
              </a:rPr>
              <a:t> программа «</a:t>
            </a:r>
            <a:r>
              <a:rPr lang="en-US" sz="2800" b="1" dirty="0" smtClean="0">
                <a:solidFill>
                  <a:srgbClr val="FF0000"/>
                </a:solidFill>
              </a:rPr>
              <a:t>CODU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направлена на развитие и обучение детей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r>
              <a:rPr lang="ru-RU" sz="2800" b="1" dirty="0" smtClean="0">
                <a:solidFill>
                  <a:srgbClr val="FF0000"/>
                </a:solidFill>
              </a:rPr>
              <a:t> лет.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214554"/>
            <a:ext cx="514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Оборудование</a:t>
            </a:r>
            <a:endParaRPr lang="en-US" sz="2400" b="1" dirty="0" smtClean="0"/>
          </a:p>
          <a:p>
            <a:r>
              <a:rPr lang="ru-RU" sz="2400" b="1" dirty="0" smtClean="0"/>
              <a:t>используемое для </a:t>
            </a:r>
            <a:endParaRPr lang="en-US" sz="2400" b="1" dirty="0" smtClean="0"/>
          </a:p>
          <a:p>
            <a:r>
              <a:rPr lang="ru-RU" sz="2400" b="1" dirty="0" smtClean="0"/>
              <a:t>реализации программы: </a:t>
            </a:r>
          </a:p>
          <a:p>
            <a:r>
              <a:rPr lang="ru-RU" sz="2400" b="1" dirty="0" smtClean="0"/>
              <a:t>Персональные компьютеры с ОС </a:t>
            </a:r>
            <a:r>
              <a:rPr lang="en-US" sz="2400" b="1" dirty="0" smtClean="0"/>
              <a:t>Windows </a:t>
            </a:r>
            <a:r>
              <a:rPr lang="ru-RU" sz="2400" b="1" dirty="0" smtClean="0"/>
              <a:t> 7, </a:t>
            </a:r>
            <a:r>
              <a:rPr lang="en-US" sz="2400" b="1" dirty="0" smtClean="0"/>
              <a:t>Windows </a:t>
            </a:r>
            <a:r>
              <a:rPr lang="ru-RU" sz="2400" b="1" dirty="0" smtClean="0"/>
              <a:t> 10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4643446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Срок освоения образовательной программы: 4 </a:t>
            </a:r>
            <a:r>
              <a:rPr lang="ru-RU" sz="2400" b="1" dirty="0" err="1" smtClean="0"/>
              <a:t>мес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16 академических часа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1 академический час в неделю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Стоимость  полного курса </a:t>
            </a:r>
            <a:r>
              <a:rPr lang="ru-RU" sz="2400" b="1" dirty="0" smtClean="0"/>
              <a:t>8000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руб</a:t>
            </a:r>
            <a:endParaRPr lang="en-US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7166"/>
            <a:ext cx="8534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Дополнительная общеобразовательная </a:t>
            </a:r>
            <a:r>
              <a:rPr lang="ru-RU" sz="2800" b="1" dirty="0" err="1" smtClean="0">
                <a:solidFill>
                  <a:srgbClr val="FF0000"/>
                </a:solidFill>
              </a:rPr>
              <a:t>общеразвивающая</a:t>
            </a:r>
            <a:r>
              <a:rPr lang="ru-RU" sz="2800" b="1" dirty="0" smtClean="0">
                <a:solidFill>
                  <a:srgbClr val="FF0000"/>
                </a:solidFill>
              </a:rPr>
              <a:t> программа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Гений математических задач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направлена на развитие и обучение детей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</a:rPr>
              <a:t>0 </a:t>
            </a:r>
            <a:r>
              <a:rPr lang="ru-RU" sz="2800" b="1" dirty="0" smtClean="0">
                <a:solidFill>
                  <a:srgbClr val="FF0000"/>
                </a:solidFill>
              </a:rPr>
              <a:t>лет.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000372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Срок освоения образовательной программы: 4 </a:t>
            </a:r>
            <a:r>
              <a:rPr lang="ru-RU" sz="2400" b="1" dirty="0" err="1" smtClean="0"/>
              <a:t>мес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16 академических часа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1 академический час в неделю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Стоимость  полного курса </a:t>
            </a:r>
            <a:r>
              <a:rPr lang="ru-RU" sz="2400" b="1" dirty="0" smtClean="0"/>
              <a:t>8000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руб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smtClean="0"/>
              <a:t>Курс разработан для решения логических задач, а также как помощь в освоении школьной образовательной программы 3-4 класса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638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Как проходят занятия?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72816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Занятия обучающихся строятся на принципах: </a:t>
            </a:r>
            <a:r>
              <a:rPr lang="ru-RU" sz="2400" b="1" dirty="0" smtClean="0">
                <a:solidFill>
                  <a:srgbClr val="FF0000"/>
                </a:solidFill>
              </a:rPr>
              <a:t>«Участвуют все!», «От гипотезы к решению», «Найти самое быстрое и рациональное решение»</a:t>
            </a:r>
            <a:r>
              <a:rPr lang="ru-RU" sz="2400" b="1" dirty="0" smtClean="0"/>
              <a:t>, </a:t>
            </a:r>
          </a:p>
          <a:p>
            <a:pPr algn="ctr"/>
            <a:r>
              <a:rPr lang="ru-RU" sz="2400" b="1" dirty="0" smtClean="0"/>
              <a:t>что позволяет запустить мыслительный процесс ребят в русле нахождения нестандартных решений в стандартных задачах.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060848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Помогаем развиваться в жизни, постигать неизвестное, творить прекрасное.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Спасибо за доверие!</a:t>
            </a:r>
          </a:p>
          <a:p>
            <a:pPr algn="ctr"/>
            <a:r>
              <a:rPr lang="en-US" sz="3600" dirty="0" smtClean="0">
                <a:hlinkClick r:id="rId2"/>
              </a:rPr>
              <a:t>http://genius.profiedu.ru/</a:t>
            </a:r>
            <a:endParaRPr lang="ru-RU" sz="3600" dirty="0" smtClean="0"/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+ 7 950 19 33 762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Ассоциация ОДО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«Образовательный центр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Джениус</a:t>
            </a:r>
            <a:r>
              <a:rPr lang="ru-RU" sz="3600" b="1" i="1" dirty="0" smtClean="0">
                <a:solidFill>
                  <a:srgbClr val="FF0000"/>
                </a:solidFill>
              </a:rPr>
              <a:t>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948690"/>
            <a:ext cx="610643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Лицензия Министерства общего и профессионального образования Свердловской области № 19202 от 27.12.2016 г.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Разработанные и утвержденные дополнительные общеобразовательные </a:t>
            </a:r>
            <a:r>
              <a:rPr lang="ru-RU" sz="2000" dirty="0" err="1" smtClean="0">
                <a:solidFill>
                  <a:srgbClr val="002060"/>
                </a:solidFill>
              </a:rPr>
              <a:t>общеразвивающие</a:t>
            </a:r>
            <a:r>
              <a:rPr lang="ru-RU" sz="2000" dirty="0" smtClean="0">
                <a:solidFill>
                  <a:srgbClr val="002060"/>
                </a:solidFill>
              </a:rPr>
              <a:t> программы с учетом ФГОС;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Педагоги дополнительного образования с 1 квалификационной категорией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Санитарно-Эпидемиологическое заключение  № 66.01.37.000.М.001179.08.15 от 18.08.2015 г. на соответствие </a:t>
            </a:r>
            <a:r>
              <a:rPr lang="ru-RU" sz="2000" dirty="0" err="1" smtClean="0">
                <a:solidFill>
                  <a:srgbClr val="002060"/>
                </a:solidFill>
              </a:rPr>
              <a:t>СанПин</a:t>
            </a:r>
            <a:r>
              <a:rPr lang="ru-RU" sz="2000" dirty="0" smtClean="0">
                <a:solidFill>
                  <a:srgbClr val="002060"/>
                </a:solidFill>
              </a:rPr>
              <a:t> 2.4.4.3172-14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Заключение о соответствии объекта защиты требованиям пожарной безопасности № 510 от 20.04.2016 г. </a:t>
            </a:r>
          </a:p>
          <a:p>
            <a:endParaRPr lang="ru-RU" dirty="0"/>
          </a:p>
        </p:txBody>
      </p:sp>
      <p:pic>
        <p:nvPicPr>
          <p:cNvPr id="17410" name="Picture 2" descr="http://miramet.by/wp-content/uploads/2009/08/w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2798025" cy="2448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Нам доверяют!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88640"/>
            <a:ext cx="89297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Дополнительная общеобразовательная </a:t>
            </a:r>
            <a:r>
              <a:rPr lang="ru-RU" sz="2800" b="1" dirty="0" err="1" smtClean="0">
                <a:solidFill>
                  <a:srgbClr val="FF0000"/>
                </a:solidFill>
              </a:rPr>
              <a:t>общеразвивающая</a:t>
            </a:r>
            <a:r>
              <a:rPr lang="ru-RU" sz="2800" b="1" dirty="0" smtClean="0">
                <a:solidFill>
                  <a:srgbClr val="FF0000"/>
                </a:solidFill>
              </a:rPr>
              <a:t> программа «Робототехника </a:t>
            </a:r>
            <a:r>
              <a:rPr lang="en-US" sz="2800" b="1" dirty="0" err="1" smtClean="0">
                <a:solidFill>
                  <a:srgbClr val="FF0000"/>
                </a:solidFill>
              </a:rPr>
              <a:t>WeDo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направлена на развитие и обучение детей </a:t>
            </a:r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r>
              <a:rPr lang="ru-RU" sz="2800" b="1" dirty="0" smtClean="0">
                <a:solidFill>
                  <a:srgbClr val="FF0000"/>
                </a:solidFill>
              </a:rPr>
              <a:t> лет.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50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4286256"/>
            <a:ext cx="59057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Срок освоения образовательной программы: 9 </a:t>
            </a:r>
            <a:r>
              <a:rPr lang="ru-RU" sz="2400" b="1" dirty="0" err="1" smtClean="0"/>
              <a:t>мес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smtClean="0"/>
              <a:t>36</a:t>
            </a:r>
            <a:r>
              <a:rPr lang="ru-RU" sz="2400" b="1" dirty="0" smtClean="0"/>
              <a:t> астрономических часа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smtClean="0"/>
              <a:t>1 астрономический час </a:t>
            </a:r>
            <a:r>
              <a:rPr lang="ru-RU" sz="2400" b="1" dirty="0" smtClean="0"/>
              <a:t>в неделю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Стоимость  полного курса </a:t>
            </a:r>
            <a:r>
              <a:rPr lang="ru-RU" sz="2400" b="1" dirty="0" smtClean="0"/>
              <a:t>18 000 </a:t>
            </a:r>
            <a:r>
              <a:rPr lang="ru-RU" sz="2400" b="1" dirty="0" err="1" smtClean="0"/>
              <a:t>руб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endParaRPr lang="ru-RU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3528" y="2276872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Конструкторы, </a:t>
            </a:r>
            <a:endParaRPr lang="en-US" sz="2800" b="1" dirty="0" smtClean="0"/>
          </a:p>
          <a:p>
            <a:r>
              <a:rPr lang="ru-RU" sz="2800" b="1" dirty="0" smtClean="0"/>
              <a:t>используемые для </a:t>
            </a:r>
            <a:endParaRPr lang="en-US" sz="2800" b="1" dirty="0" smtClean="0"/>
          </a:p>
          <a:p>
            <a:r>
              <a:rPr lang="ru-RU" sz="2800" b="1" dirty="0" smtClean="0"/>
              <a:t>реализации программы: </a:t>
            </a:r>
          </a:p>
          <a:p>
            <a:r>
              <a:rPr lang="en-US" sz="2800" b="1" dirty="0" smtClean="0"/>
              <a:t>Lego Education </a:t>
            </a:r>
            <a:r>
              <a:rPr lang="en-US" sz="2800" b="1" dirty="0" err="1" smtClean="0"/>
              <a:t>WeDo</a:t>
            </a:r>
            <a:endParaRPr lang="ru-RU" sz="2800" b="1" dirty="0" smtClean="0"/>
          </a:p>
        </p:txBody>
      </p:sp>
      <p:pic>
        <p:nvPicPr>
          <p:cNvPr id="5122" name="Picture 2" descr="Стен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96952"/>
            <a:ext cx="3811708" cy="253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Перворобот</a:t>
            </a:r>
            <a:r>
              <a:rPr lang="ru-RU" sz="3200" b="1" dirty="0" smtClean="0">
                <a:solidFill>
                  <a:srgbClr val="FF0000"/>
                </a:solidFill>
              </a:rPr>
              <a:t> LEGO® </a:t>
            </a:r>
            <a:r>
              <a:rPr lang="ru-RU" sz="3200" b="1" dirty="0" err="1" smtClean="0">
                <a:solidFill>
                  <a:srgbClr val="FF0000"/>
                </a:solidFill>
              </a:rPr>
              <a:t>WeDo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16 Апреля 2013 -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12776"/>
            <a:ext cx="4848693" cy="2964684"/>
          </a:xfrm>
          <a:prstGeom prst="rect">
            <a:avLst/>
          </a:prstGeom>
          <a:noFill/>
        </p:spPr>
      </p:pic>
      <p:pic>
        <p:nvPicPr>
          <p:cNvPr id="4100" name="Picture 4" descr="Образовательные конструкторы : ЛЕГО: Робототехника. LegoWedo и NXT - Статьи - Системы визуализации Урал - Екатеринбу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04035"/>
            <a:ext cx="3205901" cy="2153965"/>
          </a:xfrm>
          <a:prstGeom prst="rect">
            <a:avLst/>
          </a:prstGeom>
          <a:noFill/>
        </p:spPr>
      </p:pic>
      <p:pic>
        <p:nvPicPr>
          <p:cNvPr id="4104" name="Picture 8" descr="IRKSHOP.ru - крупнейший региональный интернет-гипермарк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4499992" cy="28157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07904" y="4221088"/>
            <a:ext cx="52565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Используя этот конструктор, ученики строят </a:t>
            </a:r>
            <a:r>
              <a:rPr lang="ru-RU" sz="2000" b="1" dirty="0" err="1" smtClean="0"/>
              <a:t>Лего-модели</a:t>
            </a:r>
            <a:r>
              <a:rPr lang="ru-RU" sz="2000" b="1" dirty="0" smtClean="0"/>
              <a:t>, подключают их к </a:t>
            </a:r>
            <a:r>
              <a:rPr lang="ru-RU" sz="2000" b="1" dirty="0" err="1" smtClean="0"/>
              <a:t>ЛЕГО-коммутатору</a:t>
            </a:r>
            <a:r>
              <a:rPr lang="ru-RU" sz="2000" b="1" dirty="0" smtClean="0"/>
              <a:t> и управляют ими посредством компьютерных программ. </a:t>
            </a:r>
          </a:p>
          <a:p>
            <a:r>
              <a:rPr lang="ru-RU" sz="2000" b="1" dirty="0" smtClean="0"/>
              <a:t>В набор входят 158 элементов, включая USB </a:t>
            </a:r>
            <a:r>
              <a:rPr lang="ru-RU" sz="2000" b="1" dirty="0" err="1" smtClean="0"/>
              <a:t>ЛЕГО-коммутатор</a:t>
            </a:r>
            <a:r>
              <a:rPr lang="ru-RU" sz="2000" b="1" dirty="0" smtClean="0"/>
              <a:t>, мотор, датчик наклона и датчик расстояния, позволяющие сделать модель более маневренной и «умной».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4282" y="332656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Дополнительная общеобразовательная </a:t>
            </a:r>
            <a:r>
              <a:rPr lang="ru-RU" sz="2800" b="1" dirty="0" err="1" smtClean="0">
                <a:solidFill>
                  <a:srgbClr val="FF0000"/>
                </a:solidFill>
              </a:rPr>
              <a:t>общеразвивающая</a:t>
            </a:r>
            <a:r>
              <a:rPr lang="ru-RU" sz="2800" b="1" dirty="0" smtClean="0">
                <a:solidFill>
                  <a:srgbClr val="FF0000"/>
                </a:solidFill>
              </a:rPr>
              <a:t> программа «Робототехника </a:t>
            </a:r>
            <a:r>
              <a:rPr lang="en-US" sz="2800" b="1" dirty="0" smtClean="0">
                <a:solidFill>
                  <a:srgbClr val="FF0000"/>
                </a:solidFill>
              </a:rPr>
              <a:t>NXT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направлена на развитие и обучение детей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14</a:t>
            </a:r>
            <a:r>
              <a:rPr lang="ru-RU" sz="2800" b="1" dirty="0" smtClean="0">
                <a:solidFill>
                  <a:srgbClr val="FF0000"/>
                </a:solidFill>
              </a:rPr>
              <a:t> лет.</a:t>
            </a:r>
          </a:p>
        </p:txBody>
      </p:sp>
      <p:pic>
        <p:nvPicPr>
          <p:cNvPr id="4107" name="Picture 11" descr="Игрушка Майндстормс NXT 2.0 цена 12990.00 руб. не указан (конструкторы, паззлы, кубик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5421450" cy="41433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43372" y="2000240"/>
            <a:ext cx="46434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Конструкторы, </a:t>
            </a:r>
            <a:endParaRPr lang="en-US" sz="2800" b="1" dirty="0" smtClean="0"/>
          </a:p>
          <a:p>
            <a:r>
              <a:rPr lang="ru-RU" sz="2800" b="1" dirty="0" smtClean="0"/>
              <a:t>используемые для </a:t>
            </a:r>
            <a:endParaRPr lang="en-US" sz="2800" b="1" dirty="0" smtClean="0"/>
          </a:p>
          <a:p>
            <a:r>
              <a:rPr lang="ru-RU" sz="2800" b="1" dirty="0" smtClean="0"/>
              <a:t>реализации программы: </a:t>
            </a:r>
          </a:p>
          <a:p>
            <a:r>
              <a:rPr lang="en-US" sz="2800" b="1" dirty="0" smtClean="0"/>
              <a:t>Lego </a:t>
            </a:r>
            <a:r>
              <a:rPr lang="en-US" sz="2800" b="1" dirty="0" err="1" smtClean="0"/>
              <a:t>Mindstorms</a:t>
            </a:r>
            <a:r>
              <a:rPr lang="en-US" sz="2800" b="1" dirty="0" smtClean="0"/>
              <a:t> NXT</a:t>
            </a:r>
            <a:endParaRPr lang="ru-RU" sz="28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3811012"/>
            <a:ext cx="5286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Срок освоения образовательной программы: 9 </a:t>
            </a:r>
            <a:r>
              <a:rPr lang="ru-RU" sz="2400" b="1" dirty="0" err="1" smtClean="0"/>
              <a:t>мес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62 академических часа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2 академических часа в неделю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Стоимость  полного курса </a:t>
            </a:r>
            <a:r>
              <a:rPr lang="ru-RU" sz="2400" b="1" dirty="0" smtClean="0"/>
              <a:t>21 600 </a:t>
            </a:r>
            <a:r>
              <a:rPr lang="ru-RU" sz="2400" b="1" dirty="0" err="1" smtClean="0"/>
              <a:t>руб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596" y="33265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Конструктор </a:t>
            </a:r>
            <a:r>
              <a:rPr lang="en-US" sz="2800" b="1" dirty="0" err="1" smtClean="0">
                <a:solidFill>
                  <a:srgbClr val="FF0000"/>
                </a:solidFill>
              </a:rPr>
              <a:t>Mindstorms</a:t>
            </a:r>
            <a:r>
              <a:rPr lang="en-US" sz="2800" b="1" dirty="0" smtClean="0">
                <a:solidFill>
                  <a:srgbClr val="FF0000"/>
                </a:solidFill>
              </a:rPr>
              <a:t> NXT 2</a:t>
            </a:r>
            <a:r>
              <a:rPr lang="ru-RU" sz="2800" b="1" dirty="0" smtClean="0">
                <a:solidFill>
                  <a:srgbClr val="FF0000"/>
                </a:solidFill>
              </a:rPr>
              <a:t>.0</a:t>
            </a:r>
          </a:p>
        </p:txBody>
      </p:sp>
      <p:pic>
        <p:nvPicPr>
          <p:cNvPr id="4109" name="Picture 13" descr="LEGO Майндстормс NXT 2.0 85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5"/>
            <a:ext cx="6786610" cy="452794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36736" y="5000636"/>
            <a:ext cx="8107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Конструктор </a:t>
            </a:r>
            <a:r>
              <a:rPr lang="ru-RU" sz="2000" b="1" dirty="0" err="1" smtClean="0"/>
              <a:t>Mindstorms</a:t>
            </a:r>
            <a:r>
              <a:rPr lang="ru-RU" sz="2000" b="1" dirty="0" smtClean="0"/>
              <a:t> NXT 2.0 позволяет обеспечить интеллектуальное поведение роботов сенсорами в составе набора, моторами, которые подключаются к </a:t>
            </a:r>
            <a:r>
              <a:rPr lang="ru-RU" sz="2000" b="1" dirty="0" err="1" smtClean="0"/>
              <a:t>блок-процессору</a:t>
            </a:r>
            <a:r>
              <a:rPr lang="ru-RU" sz="2000" b="1" dirty="0" smtClean="0"/>
              <a:t>.</a:t>
            </a:r>
            <a:r>
              <a:rPr lang="ru-RU" sz="2000" dirty="0" smtClean="0"/>
              <a:t> </a:t>
            </a:r>
            <a:r>
              <a:rPr lang="ru-RU" sz="2000" b="1" dirty="0" smtClean="0"/>
              <a:t>В наборе конструктора предусмотрены свыше 600 деталей, позволяющих конструировать робота.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7166"/>
            <a:ext cx="8534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Дополнительная общеобразовательная </a:t>
            </a:r>
            <a:r>
              <a:rPr lang="ru-RU" sz="2800" b="1" dirty="0" err="1" smtClean="0">
                <a:solidFill>
                  <a:srgbClr val="FF0000"/>
                </a:solidFill>
              </a:rPr>
              <a:t>общеразвивающая</a:t>
            </a:r>
            <a:r>
              <a:rPr lang="ru-RU" sz="2800" b="1" dirty="0" smtClean="0">
                <a:solidFill>
                  <a:srgbClr val="FF0000"/>
                </a:solidFill>
              </a:rPr>
              <a:t> программа «Робототехника </a:t>
            </a:r>
            <a:r>
              <a:rPr lang="en-US" sz="2800" b="1" dirty="0" smtClean="0">
                <a:solidFill>
                  <a:srgbClr val="FF0000"/>
                </a:solidFill>
              </a:rPr>
              <a:t>EV3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направлена на развитие и обучение детей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14</a:t>
            </a:r>
            <a:r>
              <a:rPr lang="ru-RU" sz="2800" b="1" dirty="0" smtClean="0">
                <a:solidFill>
                  <a:srgbClr val="FF0000"/>
                </a:solidFill>
              </a:rPr>
              <a:t> лет.</a:t>
            </a:r>
          </a:p>
        </p:txBody>
      </p:sp>
      <p:pic>
        <p:nvPicPr>
          <p:cNvPr id="21506" name="Picture 2" descr="http://www.brixcity.hu/tartalom/termek/lego_31313_mindstorms_ev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3707904" cy="39979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00496" y="2071678"/>
            <a:ext cx="4786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Конструкторы, </a:t>
            </a:r>
            <a:endParaRPr lang="en-US" sz="2400" b="1" dirty="0" smtClean="0"/>
          </a:p>
          <a:p>
            <a:r>
              <a:rPr lang="ru-RU" sz="2400" b="1" dirty="0" smtClean="0"/>
              <a:t>используемые для </a:t>
            </a:r>
            <a:endParaRPr lang="en-US" sz="2400" b="1" dirty="0" smtClean="0"/>
          </a:p>
          <a:p>
            <a:r>
              <a:rPr lang="ru-RU" sz="2400" b="1" dirty="0" smtClean="0"/>
              <a:t>реализации программы: </a:t>
            </a:r>
          </a:p>
          <a:p>
            <a:r>
              <a:rPr lang="en-US" sz="2400" b="1" dirty="0" smtClean="0"/>
              <a:t>Lego </a:t>
            </a:r>
            <a:r>
              <a:rPr lang="en-US" sz="2400" b="1" dirty="0" err="1" smtClean="0"/>
              <a:t>Mindstorms</a:t>
            </a:r>
            <a:r>
              <a:rPr lang="en-US" sz="2400" b="1" dirty="0" smtClean="0"/>
              <a:t> EV3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3857628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Срок освоения образовательной программы: 9 </a:t>
            </a:r>
            <a:r>
              <a:rPr lang="ru-RU" sz="2400" b="1" dirty="0" err="1" smtClean="0"/>
              <a:t>мес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62 академических часа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2 академических часа в неделю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Стоимость  полного курса </a:t>
            </a:r>
            <a:r>
              <a:rPr lang="ru-RU" sz="2400" b="1" dirty="0" smtClean="0"/>
              <a:t>21 600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руб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Конструктор Лего 31313 - Робот Майндстормс EV3 LEGO MINDSTOR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3"/>
            <a:ext cx="5143504" cy="349023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4414" y="35716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Конструктор </a:t>
            </a:r>
            <a:r>
              <a:rPr lang="ru-RU" sz="3200" b="1" dirty="0" err="1" smtClean="0">
                <a:solidFill>
                  <a:srgbClr val="FF0000"/>
                </a:solidFill>
              </a:rPr>
              <a:t>Lego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Mindstorms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EV</a:t>
            </a:r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1508" name="Picture 4" descr="Конструктор Лего 31313 - Робот Майндстормс EV3 LEGO MINDSTO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12776"/>
            <a:ext cx="4542004" cy="30820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5000636"/>
            <a:ext cx="8496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Третье поколение конструкторов по сборке программируемых роботов </a:t>
            </a:r>
            <a:r>
              <a:rPr lang="ru-RU" sz="2000" b="1" dirty="0" err="1" smtClean="0"/>
              <a:t>Mindstorms</a:t>
            </a:r>
            <a:r>
              <a:rPr lang="ru-RU" sz="2000" b="1" dirty="0" smtClean="0"/>
              <a:t> новый конструктор для создания и управления роботами, которые ходят, разговаривают, думают и делают все, что только пожелают учащиеся.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процессе обучения формируется функционально-грамотная личность, то есть человек, который: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/>
              <a:t>Понимать и правильно использовать средства информационных технологий, чтобы проводить исследования и решать задачи в </a:t>
            </a:r>
            <a:r>
              <a:rPr lang="ru-RU" sz="2400" b="1" dirty="0" err="1" smtClean="0"/>
              <a:t>межпредметной</a:t>
            </a:r>
            <a:r>
              <a:rPr lang="ru-RU" sz="2400" b="1" dirty="0" smtClean="0"/>
              <a:t> деятельности;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/>
              <a:t>Усвоить основы программирования;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/>
              <a:t>Уметь составлять алгоритмы;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/>
              <a:t>Уметь использовать системы регистрации сигналов датчиков, понимать принципы обратной связи;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/>
              <a:t>Уметь проектировать роботов и программировать их действия;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/>
              <a:t>Понимать пользу применения роботов в реальной жизни;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/>
              <a:t>Уметь работать в группах;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/>
              <a:t>Уметь подходить к созданию роботов творчески.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727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Степан</dc:creator>
  <cp:lastModifiedBy>Пользователь Windows</cp:lastModifiedBy>
  <cp:revision>128</cp:revision>
  <dcterms:created xsi:type="dcterms:W3CDTF">2013-08-26T09:36:49Z</dcterms:created>
  <dcterms:modified xsi:type="dcterms:W3CDTF">2024-02-29T08:22:48Z</dcterms:modified>
</cp:coreProperties>
</file>